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31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32" r:id="rId51"/>
    <p:sldId id="304" r:id="rId52"/>
    <p:sldId id="305" r:id="rId53"/>
    <p:sldId id="306" r:id="rId54"/>
    <p:sldId id="333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991" autoAdjust="0"/>
  </p:normalViewPr>
  <p:slideViewPr>
    <p:cSldViewPr snapToGrid="0" snapToObjects="1">
      <p:cViewPr>
        <p:scale>
          <a:sx n="75" d="100"/>
          <a:sy n="75" d="100"/>
        </p:scale>
        <p:origin x="-1136" y="-8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EF515-3694-8D4D-B685-6DEC9D9FCFFE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C81C4-5945-CB4A-9468-7C1DDA2FB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Patterns 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 Search;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 Search;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Auto-Complete;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Scoped Search;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Search;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Saved, Recent,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Popular;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Form;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Results </a:t>
            </a:r>
            <a:endParaRPr lang="en-US" dirty="0" smtClean="0"/>
          </a:p>
          <a:p>
            <a:endParaRPr lang="en-US" sz="12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 Patterns </a:t>
            </a:r>
            <a:endParaRPr lang="en-US" b="1" u="sng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Onscreen Sort,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 Overlay,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 Form </a:t>
            </a:r>
            <a:endParaRPr lang="en-US" dirty="0" smtClean="0"/>
          </a:p>
          <a:p>
            <a:endParaRPr lang="en-US" sz="12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Patterns </a:t>
            </a:r>
            <a:endParaRPr lang="en-US" b="1" u="sng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Onscreen Filter,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Overlay,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Form,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Drawer,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Gesture-Based Filter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34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Foodspotting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Hungry Now highlight nearby restaurants on their landing pages.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Foodspotting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a carousel to show pictures and details about each restaurant, encouraging the user to start rating her dining experiences,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 Hungry Now shows the restaurants on a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Accelerometer</a:t>
            </a:r>
          </a:p>
          <a:p>
            <a:r>
              <a:rPr lang="en-US" dirty="0" smtClean="0"/>
              <a:t>The accelerometer is a built-in electronic component that measures tilt and motion. It is also capable of detecting rotation and motion gestures such as swinging or shaking. </a:t>
            </a:r>
          </a:p>
          <a:p>
            <a:endParaRPr lang="en-US" dirty="0" smtClean="0"/>
          </a:p>
          <a:p>
            <a:r>
              <a:rPr lang="en-US" dirty="0" smtClean="0"/>
              <a:t>The most common use for it is to activate auto screen rotation on mobile devices when the user changes their orientation from portrait to landscape or vice-versa. </a:t>
            </a:r>
          </a:p>
          <a:p>
            <a:endParaRPr lang="en-US" dirty="0" smtClean="0"/>
          </a:p>
          <a:p>
            <a:r>
              <a:rPr lang="en-US" dirty="0" smtClean="0"/>
              <a:t>Another modern application for the accelerometer is to control the mobile device music player with gestures (Sony Ericsson Shake control or Samsung Motion play technologies). </a:t>
            </a:r>
          </a:p>
          <a:p>
            <a:endParaRPr lang="en-US" dirty="0" smtClean="0"/>
          </a:p>
          <a:p>
            <a:r>
              <a:rPr lang="en-US" dirty="0" smtClean="0"/>
              <a:t>Accelerometers are also utilized for enriching the gaming controls (navigating by tilting the device instead of by pressing keys).</a:t>
            </a:r>
          </a:p>
          <a:p>
            <a:endParaRPr lang="en-US" dirty="0" smtClean="0"/>
          </a:p>
          <a:p>
            <a:r>
              <a:rPr lang="en-US" dirty="0" smtClean="0"/>
              <a:t>Another popular mobile phone feature based on an accelerometer is turn-to-mute. It allows user to mute an incoming call, silence an alarm or pause the mobile music player simply by turning the device face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85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way to use augmented reality for Implicit Search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8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81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eBay app on Windows Phone 8 is a simple example . Type the search term, then tap on the search icon or hit Return on the keyboard to see the results . But by being just a little smarter, eBay for Android manages to be a lot more helpful 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Tapping in the search field in the Android app provides a number of options: scan an item instead of typing it, reuse a recent search, or access saved searches . Once the user starts typing, the app surfaces suggestions that match the text entered . Minimizing the need to type in this way increases search efficiency and reduces the chance of error . Also see the next pattern, Search with Auto-Complete . 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4-8.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eBay for Windows Phone and Android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59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eBay for Android suggests, Explicit Search needn’t be confined to text entry . Amazon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RedLaser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offer photo and barcode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scanning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 for quick in-store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lookups.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mobile-friendly search features have helped drive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showrooming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phenomenon (http:// en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wikipedia.org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/wiki/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Showrooming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that has changed the retail shopping dynamic in recent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4-9.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RedLaser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Android: Explicit Search via barcode scanning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1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Voice-based search also can be useful, but it is dependent on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voice recognition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all heard funny stories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wildly misunderstanding user questions (see the screenshots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WhySiriWhy.com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but voice search has already come a long way, and I expect its refinement to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continue. </a:t>
            </a:r>
            <a:endParaRPr lang="en-US" dirty="0" smtClean="0"/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4-10.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WhySiriWhy.com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site devoted to voice searches gone wrong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92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option for Explicit Search is via direct manipulation 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Trulia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Soundwave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offer options to physically draw search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boundaries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map .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4-11.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Trulia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Android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Soundwave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gestures to draw search boundaries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4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more emerging pattern in Explicit Search is Modal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 from Target, the search field is shown in the navigation drawer, but as soon as it is tapped, “search mode” displays a full search screen with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keyboard.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4-12.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tapping on the search field opens a new search screen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00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4-13.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TripAdvisor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Modal Search slides a search screen in from the right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5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 smtClean="0">
              <a:latin typeface="Cinzel Decorative Black"/>
              <a:cs typeface="Cinzel Decorative Black"/>
            </a:endParaRPr>
          </a:p>
          <a:p>
            <a:r>
              <a:rPr lang="en-US" sz="1600" dirty="0" smtClean="0">
                <a:latin typeface="Cinzel Decorative Black"/>
                <a:cs typeface="Cinzel Decorative Black"/>
              </a:rPr>
              <a:t>Look at </a:t>
            </a:r>
            <a:r>
              <a:rPr lang="en-US" sz="1600" dirty="0" err="1" smtClean="0">
                <a:latin typeface="Cinzel Decorative Black"/>
                <a:cs typeface="Cinzel Decorative Black"/>
              </a:rPr>
              <a:t>AutoDirect</a:t>
            </a:r>
            <a:r>
              <a:rPr lang="en-US" sz="1600" dirty="0" smtClean="0">
                <a:latin typeface="Cinzel Decorative Black"/>
                <a:cs typeface="Cinzel Decorative Black"/>
              </a:rPr>
              <a:t>, </a:t>
            </a:r>
            <a:r>
              <a:rPr lang="en-US" sz="1600" dirty="0" err="1" smtClean="0">
                <a:latin typeface="Cinzel Decorative Black"/>
                <a:cs typeface="Cinzel Decorative Black"/>
              </a:rPr>
              <a:t>Greensheet</a:t>
            </a:r>
            <a:r>
              <a:rPr lang="en-US" sz="1600" dirty="0" smtClean="0">
                <a:latin typeface="Cinzel Decorative Black"/>
                <a:cs typeface="Cinzel Decorative Black"/>
              </a:rPr>
              <a:t>, or a similar freebie print ad circular</a:t>
            </a:r>
          </a:p>
          <a:p>
            <a:endParaRPr lang="en-US" dirty="0" smtClean="0">
              <a:latin typeface="Cinzel Decorative Black"/>
              <a:cs typeface="Cinzel Decorative Black"/>
            </a:endParaRPr>
          </a:p>
          <a:p>
            <a:r>
              <a:rPr lang="en-US" dirty="0" smtClean="0">
                <a:latin typeface="Cinzel Decorative Black"/>
                <a:cs typeface="Cinzel Decorative Black"/>
              </a:rPr>
              <a:t>You’ll see </a:t>
            </a:r>
            <a:r>
              <a:rPr lang="en-US" b="1" u="sng" dirty="0" smtClean="0">
                <a:latin typeface="Cinzel Decorative Black"/>
                <a:cs typeface="Cinzel Decorative Black"/>
              </a:rPr>
              <a:t>page after page of classified ads organized in very broad categories</a:t>
            </a:r>
            <a:r>
              <a:rPr lang="en-US" dirty="0" smtClean="0">
                <a:latin typeface="Cinzel Decorative Black"/>
                <a:cs typeface="Cinzel Decorative Black"/>
              </a:rPr>
              <a:t>, like Trucks, Cars, and Appliance. You </a:t>
            </a:r>
            <a:r>
              <a:rPr lang="en-US" b="1" u="sng" strike="noStrike" dirty="0" smtClean="0">
                <a:latin typeface="Cinzel Decorative Black"/>
                <a:cs typeface="Cinzel Decorative Black"/>
              </a:rPr>
              <a:t>practically have to read the whole rag from beginning to end to see if there are any ads that interest you</a:t>
            </a:r>
            <a:r>
              <a:rPr lang="en-US" dirty="0" smtClean="0">
                <a:latin typeface="Cinzel Decorative Black"/>
                <a:cs typeface="Cinzel Decorative Black"/>
              </a:rPr>
              <a:t>. </a:t>
            </a:r>
          </a:p>
          <a:p>
            <a:endParaRPr lang="en-US" dirty="0" smtClean="0">
              <a:latin typeface="Cinzel Decorative Black"/>
              <a:cs typeface="Cinzel Decorative Black"/>
            </a:endParaRPr>
          </a:p>
          <a:p>
            <a:r>
              <a:rPr lang="en-US" b="1" u="sng" dirty="0" smtClean="0">
                <a:latin typeface="Cinzel Decorative Black"/>
                <a:cs typeface="Cinzel Decorative Black"/>
              </a:rPr>
              <a:t>This should give you a new appreciation for three basic online tools: search, sort, and filter. </a:t>
            </a:r>
          </a:p>
          <a:p>
            <a:endParaRPr lang="en-US" b="1" u="sng" dirty="0" smtClean="0">
              <a:latin typeface="Cinzel Decorative Black"/>
              <a:cs typeface="Cinzel Decorative Black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08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4-14.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RetailMeNot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Modal Search screen slides up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benefit of Modal Search is the additional real estate the full search screen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offers.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remember to offer a way back (e .g ., Cancel) for users who decide not to search after all 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5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stage in mobile design’s maturity, Auto-Complete should be standard for Explicit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was stunned that fewer than 10% of the Windows Phone 8 apps I researched had this functionality, even though these design patterns have been around since 2004 on the Web, and even longer 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Shockingly, even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Dictionary.com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Windows Phone doesn’t offer Auto-Complete, and who needs it more than someone using a dictionary app?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Dictionary.com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Windows Phone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Auto-Complete should be standard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31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Auto-Complete should be implemented so that as text is entered, a set of possible results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surfaces.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user continues to enter text, the search results narrow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accordingly.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 on any result initiates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Tapping a button (on the screen or keyboard) should also be an option to initiate search on the currently highlighted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Ideally, Auto-Complete results will display immediately, but a progress indicator (“Searching...”) should be used to give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Fidelity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 where the results will eventually be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displayed.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04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4-17.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Fidelity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feedback for Auto-Complete progress below the search field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0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Target’s Android app provides an enhanced Auto-Complete that shows the possible categories for each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suggestion.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 it easier for users to navigate directly to the most relevant search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Songza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has an enhanced Auto-Complete that shows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groupings.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4-18.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Songza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Android: enhanced Auto-Complete options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2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Audible example, you can see that my entire audiobook library is shown in the background. When I start to type, only the matching titles remain. 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4-19.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Search in Audible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narrows results as users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88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4-20.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Search in Contacts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quickly winnows results of search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94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Search works well for constrained data sets, like an address book or a personal media library,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should not be used for searching huge data sets, like a retailer’s inventory.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70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4-21.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for Windows Phone and Google Play Store for Android: menus to scope searches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common to see a segmented control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Scoped Search, as in iTunes, but there are other UI options, like Scrolling Tabs or a Pill Bar 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00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 reasonable scoping options based on the data set. Three to five scoping options is plenty. Consider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Search Form to provide advanced search capabilities.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4-22.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iTunes and Amazon Cloud Player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two options to narrow search scope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0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take them for granted in our digital world . </a:t>
            </a:r>
            <a:r>
              <a:rPr lang="en-US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there are some nuances to getting search, sort, and filter right in a mobile application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chapter explores more than a dozen different approaches 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Josh Clark, author of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Tapworthy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Designing Great iPhone Apps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(O’Reilly, 2010), says that in touch interface design, “buttons are a hack .” That’s because </a:t>
            </a:r>
            <a:r>
              <a:rPr lang="en-US" sz="14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 gives us more direct ways of interacting with content, like </a:t>
            </a:r>
            <a:r>
              <a:rPr lang="en-US" sz="14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 to refresh </a:t>
            </a:r>
            <a:r>
              <a:rPr lang="en-US" sz="14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4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pinch to zoom</a:t>
            </a:r>
            <a:r>
              <a:rPr lang="en-US" sz="14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Why use an abstract button when a physical gesture would be more intuitive?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92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4-23.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eBay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homesnap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Saved and Recent Searches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73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4-24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CheckPay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surface users’ most popular searches and most popular search options, respectively 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81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techniques to respect the user’s effort include location-based searching, as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Airbnb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Foursquare. </a:t>
            </a:r>
            <a:endParaRPr lang="en-US" dirty="0" smtClean="0"/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4-25.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Airbnb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Android and Foursquare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location-based searching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7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Hipmunk</a:t>
            </a:r>
            <a:r>
              <a:rPr lang="en-US" dirty="0" smtClean="0"/>
              <a:t> and </a:t>
            </a:r>
            <a:r>
              <a:rPr lang="en-US" dirty="0" err="1" smtClean="0"/>
              <a:t>Skyscanner</a:t>
            </a:r>
            <a:r>
              <a:rPr lang="en-US" dirty="0" smtClean="0"/>
              <a:t> use Search Forms to set the necessary criteria for </a:t>
            </a:r>
            <a:r>
              <a:rPr lang="en-US" dirty="0" smtClean="0"/>
              <a:t>searching </a:t>
            </a:r>
            <a:r>
              <a:rPr lang="en-US" dirty="0" smtClean="0"/>
              <a:t>flights and hotels. See Chapter </a:t>
            </a:r>
            <a:r>
              <a:rPr lang="en-US" dirty="0" smtClean="0"/>
              <a:t>2. </a:t>
            </a:r>
            <a:endParaRPr lang="en-US" dirty="0" smtClean="0"/>
          </a:p>
          <a:p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Minimize the number of input fields. Use OS-specific input controls properly.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 design best practices for alignment, labels, size, and so on.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56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4-27.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Expedia for Android: a helpful, elegant Search Form design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745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4-28.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Sam’s Club and Saks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list view and tile view Search Results, respectively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5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View Results options are available depending on the type of results and user preferences 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578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emerging trend for displaying Search Results is to show each result on a card, slide, or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navigate these by swiping through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them. </a:t>
            </a:r>
            <a:endParaRPr lang="en-US" dirty="0" smtClean="0"/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4-30.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Now’s Search Results on cards; National Geographic’s on slides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77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Hipmunk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pioneered visualizing flight results with a Gantt chart– style timeline . Expedia’s take on it helps visualize the flight duration in context with the ticket cost and departure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Hipmunk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offers an alternative way to view hotel search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results. 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4-31.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hipmunk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Expedia for Android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22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4-32.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hipmunk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showing a heat map overlay for various statistics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are shown on a map—pretty standard, right? But there’s a heat map overlay option for viewing the hotels with respect to area crime, shopping, and nightlife.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7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our apps become more “aware” of our individual needs, they can reduce instances where we have to explicitly search for what’s relevant to us 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Google “knows” that I have a meeting downtown and tells me when to leave and how to get there . It also knows that I often take the kids to the movies on Saturday, so it “suggests” some shows at our favorite theater 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when I am near a mall that has some of my favorite stores,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RetailMeNot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shows me all the deals they are running.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emerging pattern is called Implicit Search.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1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Lazy loading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common technique for displaying partial results while the rest are being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loaded.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applications, like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Allthecooks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more results when the screen 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swiped.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Apple Store provides a link to load more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4-33.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Allthecooks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Apple Store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lazy loading of results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54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8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4-34.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Store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2,200 unsorted results for finance apps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78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Likewise, having the ability to manipulate search results in Google Maps would be a huge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assumed the default result for “gas,” say, would be the gas station closest to my current location, but I found that typically it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isn’t. 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Instead, I’m forced to open the results list to check the distances of each result . Of course, even this is less than perfect, because distance and drive time are not the same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the ability to arrange the list by highest rated, distance, or drive time would be super useful . Alas, no such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luck.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4-35.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Maps for Android: the closest and highest-rated result is hidden on page 2 (Pronto Food Mart)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8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Onscreen Sort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need only a few sort options, an Onscreen Sort can provide a simple one-tap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we’ll see, many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apps have moved away from this pattern in favor of a more space-saving option, like the Sort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4-36.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Onscreen Sort examples from the first edition of this book: Expedia and Target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87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Audible’s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is one of the most helpful since it shows which sort option is active, even when the overlay is closed . </a:t>
            </a:r>
            <a:endParaRPr lang="en-US" dirty="0" smtClean="0"/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4-39.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Audible,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Dropbox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eBay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top-sort overlays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496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4-40.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Expedia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hipmunk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Android, and Newegg for Windows Phone: bottom-sort overlays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47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4-41.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Kobo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Trulia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Android: Sort Overlay dialogs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2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351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Hipmunk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the Sort Overlay pattern for Android, but chose a Sort Form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The sort selection is applied as soon as it is tapped—no “apply” or “done” button required 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4-44.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hipmunk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2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 Search.</a:t>
            </a:r>
          </a:p>
          <a:p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night before I had a meeting with a new client, 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client’s address on my PC . As I prepared to leave the next morning, I opened the new version of Google Maps and typed in the first number of the address, and Maps immediately knew where I wanted to go.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833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4-45.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Realtor.com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Kayak for Windows Phone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010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apps combine sort and filter patterns in a single form . This can seem to make sense, as both are search refinement options 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with Priceline and Yelp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can result in long and crowded screens that veer into anti-pattern territory (see Chapter 11) 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4-47.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Priceline and Yelp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95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4-48.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Yelp for Windows Phone and Foursquare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Yelp for Windows Phone and Foursquare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offer cleaner, single-page designs 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the more efficient Onscreen Sort or Sort Overlay patterns before opting for a Sort Form. If combining Sort and Filter in a single form, keep the screen as short and uncluttered as possible.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91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Onscreen Filter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the Onscreen Sort, the Onscreen Filter is displayed on the Search Results screen. With one tap, the filter is applied.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27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4-51.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Play Store for Android: Scrolling Tabs provide filtering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866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4-54.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Airbnb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Android: Filter Overlay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974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4-55.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Parks for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Expedia for Android: Filter Overlays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NOTE ]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Overlays are useful for preserving screen real estate and including more advanced filtering options than Onscreen Filters.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they require more user time and effort, so consider the trade-offs before choosing this pattern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30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4-56.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Filter Overlays for each filtering option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748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necessity, Filter Forms momentarily hide the results being acted on . Note how Zillow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dynamically updates the number of results as selections are made—this helps the user determine when the results list is manageable . 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Form also works well for nested, or hierarchal, selections, as illustrated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Walmart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7 . </a:t>
            </a:r>
            <a:endParaRPr lang="en-US" dirty="0" smtClean="0"/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4-57.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Airbnb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Skyscanner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Windows Phone, and Zillow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7: Filter Forms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00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Filter Form also works well for nested, or hierarchal, selections, as illustrated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Walmart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7 .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69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new app, Google synchronized my information across channels and performed an Implicit Search for me .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thought,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was helpful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206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4-59.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Allrecipes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Windows Phone: Filter Form in context with search field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242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4-60.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Filter Drawer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Target app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Filter Drawer slides down, completely obscuring the search results . Once the drawer is closed, there is no indication which filters have been applied . The only feedback that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active is that the label “filter” is now blue 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876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Here’s an example of a redesign that follows best practices for a Filter Drawer: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Symmetrical actions to open and close the drawer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update of the number of search results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results still visible in the background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 feedback when filters are applied 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4-61.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Filter Drawer, redesigned 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153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4-64.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homeAway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Gesture-Based Filtering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HomeAway</a:t>
            </a:r>
            <a:r>
              <a:rPr lang="en-US" dirty="0" smtClean="0"/>
              <a:t> for </a:t>
            </a:r>
            <a:r>
              <a:rPr lang="en-US" dirty="0" err="1" smtClean="0"/>
              <a:t>iOS</a:t>
            </a:r>
            <a:r>
              <a:rPr lang="en-US" dirty="0" smtClean="0"/>
              <a:t> shows a default view of a certain radius. Pinch–zoom in to reduce the radius and thus the results shown; pinch–zoom out to widen the radius and show more results.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4-65.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Kayak for Windows Phone: Gesture-Based Filtering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5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then Google Now really took Implicit Search to a new level, showing me where my following meeting was located, when I should leave, and how to get there . I rarely ever need to explicitly search in Google Maps now 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www.google.com</a:t>
            </a:r>
            <a:r>
              <a:rPr lang="en-US" dirty="0" smtClean="0"/>
              <a:t>/landing/now/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9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RetailMeNot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signals “cha-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RetailMeNot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sends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notification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telling me that my favorite stores at the mall nearby were running some great deals . Once I was in a store, the app surfaced in-store coupons I could use to save on my purchase . This relevant information found me, without my having to look for it 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4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location-based services are enabled in Zillow and similar real estate apps, the apps immediately reveal all the properties for sale or rent in the area 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Badoo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social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tool, uses the same technique to show nearby people looking to connect . 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81C4-5945-CB4A-9468-7C1DDA2FB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6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0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5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6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73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2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9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4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3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5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00D7E-4344-F64C-A761-097BC11770B4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FA896-80DA-D44F-AC6C-C481DC85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0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1-10 at 1.40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34"/>
            <a:ext cx="9144000" cy="66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8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0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92" y="0"/>
            <a:ext cx="8101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5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900" y="431800"/>
            <a:ext cx="8178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Cinzel Decorative Black"/>
                <a:cs typeface="Cinzel Decorative Black"/>
              </a:rPr>
              <a:t>use </a:t>
            </a:r>
            <a:r>
              <a:rPr lang="en-US" b="1" i="1" dirty="0">
                <a:latin typeface="Cinzel Decorative Black"/>
                <a:cs typeface="Cinzel Decorative Black"/>
              </a:rPr>
              <a:t>a combination of the device’s </a:t>
            </a:r>
            <a:r>
              <a:rPr lang="en-US" b="1" i="1" dirty="0" smtClean="0">
                <a:latin typeface="Cinzel Decorative Black"/>
                <a:cs typeface="Cinzel Decorative Black"/>
              </a:rPr>
              <a:t>location </a:t>
            </a:r>
            <a:r>
              <a:rPr lang="en-US" b="1" i="1" dirty="0">
                <a:latin typeface="Cinzel Decorative Black"/>
                <a:cs typeface="Cinzel Decorative Black"/>
              </a:rPr>
              <a:t>and the accelerometer to create an “augmented reality” for the </a:t>
            </a:r>
            <a:r>
              <a:rPr lang="en-US" b="1" i="1" dirty="0" smtClean="0">
                <a:latin typeface="Cinzel Decorative Black"/>
                <a:cs typeface="Cinzel Decorative Black"/>
              </a:rPr>
              <a:t>user</a:t>
            </a:r>
          </a:p>
          <a:p>
            <a:endParaRPr lang="en-US" b="1" i="1" dirty="0">
              <a:latin typeface="Cinzel Decorative Black"/>
              <a:cs typeface="Cinzel Decorative Black"/>
            </a:endParaRPr>
          </a:p>
          <a:p>
            <a:r>
              <a:rPr lang="en-US" b="1" i="1" dirty="0" smtClean="0">
                <a:latin typeface="Cinzel Decorative Black"/>
                <a:cs typeface="Cinzel Decorative Black"/>
              </a:rPr>
              <a:t>no </a:t>
            </a:r>
            <a:r>
              <a:rPr lang="en-US" b="1" i="1" dirty="0">
                <a:latin typeface="Cinzel Decorative Black"/>
                <a:cs typeface="Cinzel Decorative Black"/>
              </a:rPr>
              <a:t>search terms </a:t>
            </a:r>
            <a:r>
              <a:rPr lang="en-US" b="1" i="1" dirty="0" smtClean="0">
                <a:latin typeface="Cinzel Decorative Black"/>
                <a:cs typeface="Cinzel Decorative Black"/>
              </a:rPr>
              <a:t>necessary. </a:t>
            </a:r>
          </a:p>
          <a:p>
            <a:endParaRPr lang="en-US" dirty="0"/>
          </a:p>
        </p:txBody>
      </p:sp>
      <p:pic>
        <p:nvPicPr>
          <p:cNvPr id="3" name="Picture 2" descr="Screen Shot 2014-11-10 at 3.06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103343"/>
            <a:ext cx="7486650" cy="43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2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0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2" y="0"/>
            <a:ext cx="8276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0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1700" y="1511300"/>
            <a:ext cx="642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inzel Decorative Black"/>
                <a:cs typeface="Cinzel Decorative Black"/>
              </a:rPr>
              <a:t>Explicit Search </a:t>
            </a:r>
          </a:p>
          <a:p>
            <a:endParaRPr lang="en-US" dirty="0" smtClean="0"/>
          </a:p>
          <a:p>
            <a:r>
              <a:rPr lang="en-US" dirty="0" smtClean="0"/>
              <a:t>While Implicit Search can create richer user experiences, there are still valid cases for the Explicit Search pattern. </a:t>
            </a:r>
          </a:p>
          <a:p>
            <a:endParaRPr lang="en-US" dirty="0" smtClean="0"/>
          </a:p>
          <a:p>
            <a:r>
              <a:rPr lang="en-US" dirty="0" smtClean="0"/>
              <a:t>Explicit Search relies on explicit user action to perform the search and get results.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5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11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88" y="0"/>
            <a:ext cx="8005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74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12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5" y="0"/>
            <a:ext cx="7862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3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13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60350"/>
            <a:ext cx="84963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14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4" y="0"/>
            <a:ext cx="8414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53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15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0"/>
            <a:ext cx="7819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16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9" y="0"/>
            <a:ext cx="7799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0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ifie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99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16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75" y="0"/>
            <a:ext cx="779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23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17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85" y="1157878"/>
            <a:ext cx="6661831" cy="57001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0300" y="698500"/>
            <a:ext cx="28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inzel Decorative Black"/>
                <a:cs typeface="Cinzel Decorative Black"/>
              </a:rPr>
              <a:t>Auto-Complete</a:t>
            </a:r>
            <a:endParaRPr lang="en-US" dirty="0">
              <a:latin typeface="Cinzel Decorative Black"/>
              <a:cs typeface="Cinzel Decorative Black"/>
            </a:endParaRPr>
          </a:p>
        </p:txBody>
      </p:sp>
    </p:spTree>
    <p:extLst>
      <p:ext uri="{BB962C8B-B14F-4D97-AF65-F5344CB8AC3E}">
        <p14:creationId xmlns:p14="http://schemas.microsoft.com/office/powerpoint/2010/main" val="161649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19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2" y="0"/>
            <a:ext cx="7789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4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19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9" y="0"/>
            <a:ext cx="7784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42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20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412750"/>
            <a:ext cx="74422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43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733" y="1498600"/>
            <a:ext cx="6858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Dynamic Search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 smtClean="0"/>
          </a:p>
          <a:p>
            <a:r>
              <a:rPr lang="en-US" dirty="0"/>
              <a:t>The Dynamic Search pattern may also be considered dynamic </a:t>
            </a:r>
            <a:r>
              <a:rPr lang="en-US" dirty="0" smtClean="0"/>
              <a:t>filtering. </a:t>
            </a:r>
          </a:p>
          <a:p>
            <a:endParaRPr lang="en-US" dirty="0"/>
          </a:p>
          <a:p>
            <a:r>
              <a:rPr lang="en-US" dirty="0" smtClean="0"/>
              <a:t>Here</a:t>
            </a:r>
            <a:r>
              <a:rPr lang="en-US" dirty="0"/>
              <a:t>, a blank search field returns all possible category results, and entering a search string dynamically filters down the </a:t>
            </a:r>
            <a:r>
              <a:rPr lang="en-US" dirty="0" smtClean="0"/>
              <a:t>list. </a:t>
            </a:r>
          </a:p>
        </p:txBody>
      </p:sp>
    </p:spTree>
    <p:extLst>
      <p:ext uri="{BB962C8B-B14F-4D97-AF65-F5344CB8AC3E}">
        <p14:creationId xmlns:p14="http://schemas.microsoft.com/office/powerpoint/2010/main" val="3256546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22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18" y="717550"/>
            <a:ext cx="9249918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8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23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367596"/>
            <a:ext cx="6965950" cy="61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9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23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508726"/>
            <a:ext cx="6616700" cy="58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0" y="1739900"/>
            <a:ext cx="6591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Scoped</a:t>
            </a:r>
            <a:r>
              <a:rPr lang="en-US" dirty="0">
                <a:latin typeface="Cinzel Decorative Black"/>
                <a:cs typeface="Cinzel Decorative Black"/>
              </a:rPr>
              <a:t> Search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 smtClean="0"/>
          </a:p>
          <a:p>
            <a:r>
              <a:rPr lang="en-US" dirty="0"/>
              <a:t>Sometimes users can get search results faster and easier if you let them narrow the scope of the search before they actually initiate </a:t>
            </a:r>
            <a:r>
              <a:rPr lang="en-US" dirty="0" smtClean="0"/>
              <a:t>it.</a:t>
            </a:r>
          </a:p>
          <a:p>
            <a:endParaRPr lang="en-US" dirty="0"/>
          </a:p>
          <a:p>
            <a:r>
              <a:rPr lang="en-US" dirty="0" smtClean="0"/>
              <a:t>Google </a:t>
            </a:r>
            <a:r>
              <a:rPr lang="en-US" dirty="0"/>
              <a:t>on Windows Phone 8 offers a menu for specifying a category, while the Google Play Store for Android uses a Spinner control nestled under the search </a:t>
            </a:r>
            <a:r>
              <a:rPr lang="en-US" dirty="0" smtClean="0"/>
              <a:t>field.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5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row-sign-icon-set-internet-buttons-white-simple-shape-flat-icons-web-mobile-applications-stylish-349504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948" y="344380"/>
            <a:ext cx="5799141" cy="62006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9864" y="1311162"/>
            <a:ext cx="2664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inzel Decorative Black"/>
                <a:cs typeface="Cinzel Decorative Black"/>
              </a:rPr>
              <a:t>buttons are a hack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3806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2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4" y="0"/>
            <a:ext cx="8063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19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25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3" y="0"/>
            <a:ext cx="7831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82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9865" y="1507067"/>
            <a:ext cx="7298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Saved, Recent, and Popular </a:t>
            </a:r>
            <a:r>
              <a:rPr lang="en-US" dirty="0" smtClean="0">
                <a:latin typeface="Cinzel Decorative Black"/>
                <a:cs typeface="Cinzel Decorative Black"/>
              </a:rPr>
              <a:t>Search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Well-designed mobile interfaces follow a basic usability maxim: respect the user’s </a:t>
            </a:r>
            <a:r>
              <a:rPr lang="en-US" dirty="0" smtClean="0"/>
              <a:t>effort. </a:t>
            </a:r>
          </a:p>
          <a:p>
            <a:endParaRPr lang="en-US" dirty="0"/>
          </a:p>
          <a:p>
            <a:r>
              <a:rPr lang="en-US" dirty="0" smtClean="0"/>
              <a:t>Saved</a:t>
            </a:r>
            <a:r>
              <a:rPr lang="en-US" dirty="0"/>
              <a:t>, Recent, and Popular Searches do this by making it easy to select from previous searches instead of retyping the same keywords or search </a:t>
            </a:r>
            <a:r>
              <a:rPr lang="en-US" dirty="0" smtClean="0"/>
              <a:t>criteria.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40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26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0" y="0"/>
            <a:ext cx="778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3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26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0" y="0"/>
            <a:ext cx="778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9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2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"/>
            <a:ext cx="84582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25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" y="415835"/>
            <a:ext cx="720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Search Form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 smtClean="0"/>
          </a:p>
          <a:p>
            <a:r>
              <a:rPr lang="en-US" dirty="0"/>
              <a:t>This pattern is characterized by a separate form for entering </a:t>
            </a:r>
            <a:r>
              <a:rPr lang="en-US" dirty="0" smtClean="0"/>
              <a:t>multiple </a:t>
            </a:r>
            <a:r>
              <a:rPr lang="en-US" dirty="0"/>
              <a:t>criteria, along with an explicit search </a:t>
            </a:r>
            <a:r>
              <a:rPr lang="en-US" dirty="0" smtClean="0"/>
              <a:t>button. </a:t>
            </a:r>
          </a:p>
        </p:txBody>
      </p:sp>
      <p:pic>
        <p:nvPicPr>
          <p:cNvPr id="3" name="Picture 2" descr="Screen Shot 2014-11-10 at 3.29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16102"/>
            <a:ext cx="6033710" cy="51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22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30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6" y="0"/>
            <a:ext cx="7807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11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3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9" y="0"/>
            <a:ext cx="7854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96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000" y="1511300"/>
            <a:ext cx="6972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Search Results/View Results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 smtClean="0"/>
          </a:p>
          <a:p>
            <a:r>
              <a:rPr lang="en-US" dirty="0"/>
              <a:t>Once a search is performed, the results can be displayed on the same screen or on a dedicated results </a:t>
            </a:r>
            <a:r>
              <a:rPr lang="en-US" dirty="0" smtClean="0"/>
              <a:t>screen. </a:t>
            </a:r>
          </a:p>
          <a:p>
            <a:endParaRPr lang="en-US" dirty="0"/>
          </a:p>
          <a:p>
            <a:r>
              <a:rPr lang="en-US" dirty="0" smtClean="0"/>
              <a:t>Results </a:t>
            </a:r>
            <a:r>
              <a:rPr lang="en-US" dirty="0"/>
              <a:t>may be displayed in a table or list, on a map or satellite image, or as </a:t>
            </a:r>
            <a:r>
              <a:rPr lang="en-US" dirty="0" smtClean="0"/>
              <a:t>thumbnails.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51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i97rL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32" y="2637373"/>
            <a:ext cx="1590873" cy="2599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7533" y="4830888"/>
            <a:ext cx="18891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inzel Decorative Black"/>
                <a:cs typeface="Cinzel Decorative Black"/>
              </a:rPr>
              <a:t>YOU</a:t>
            </a:r>
            <a:endParaRPr lang="en-US" sz="3200" dirty="0">
              <a:latin typeface="Cinzel Decorative Black"/>
              <a:cs typeface="Cinzel Decorative Black"/>
            </a:endParaRPr>
          </a:p>
        </p:txBody>
      </p:sp>
    </p:spTree>
    <p:extLst>
      <p:ext uri="{BB962C8B-B14F-4D97-AF65-F5344CB8AC3E}">
        <p14:creationId xmlns:p14="http://schemas.microsoft.com/office/powerpoint/2010/main" val="1642453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3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84328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2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32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933450"/>
            <a:ext cx="8483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41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3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1" y="0"/>
            <a:ext cx="842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80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34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26" y="0"/>
            <a:ext cx="7805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1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34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2" y="0"/>
            <a:ext cx="7719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9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35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" y="0"/>
            <a:ext cx="7779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92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168400"/>
            <a:ext cx="7137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Sort Patterns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 smtClean="0"/>
          </a:p>
          <a:p>
            <a:r>
              <a:rPr lang="en-US" dirty="0"/>
              <a:t>Apple earns praise for some of its user-centric designs, but I’d argue the App Store search function shouldn’t be one of </a:t>
            </a:r>
            <a:r>
              <a:rPr lang="en-US" dirty="0" smtClean="0"/>
              <a:t>them. </a:t>
            </a:r>
          </a:p>
          <a:p>
            <a:endParaRPr lang="en-US" dirty="0"/>
          </a:p>
          <a:p>
            <a:r>
              <a:rPr lang="en-US" dirty="0" smtClean="0"/>
              <a:t>Search </a:t>
            </a:r>
            <a:r>
              <a:rPr lang="en-US" dirty="0"/>
              <a:t>“finance,” for example, and you’ll get 2,200+ </a:t>
            </a:r>
            <a:r>
              <a:rPr lang="en-US" dirty="0" smtClean="0"/>
              <a:t>results. </a:t>
            </a:r>
            <a:r>
              <a:rPr lang="en-US" dirty="0"/>
              <a:t>As you start </a:t>
            </a:r>
            <a:r>
              <a:rPr lang="en-US" dirty="0" smtClean="0"/>
              <a:t>flicking </a:t>
            </a:r>
            <a:r>
              <a:rPr lang="en-US" dirty="0"/>
              <a:t>through hundreds of apps, you might wonder, are these in any kind of order, like most popular, highest rated, or recently released? There’s no way to </a:t>
            </a:r>
            <a:r>
              <a:rPr lang="en-US" dirty="0" smtClean="0"/>
              <a:t>tell. </a:t>
            </a:r>
          </a:p>
          <a:p>
            <a:endParaRPr lang="en-US" dirty="0"/>
          </a:p>
          <a:p>
            <a:r>
              <a:rPr lang="en-US" dirty="0" smtClean="0"/>
              <a:t>Odds </a:t>
            </a:r>
            <a:r>
              <a:rPr lang="en-US" dirty="0"/>
              <a:t>are good you’ll need to go elsewhere to research which financial apps will work best for you, and then search for those specific app </a:t>
            </a:r>
            <a:r>
              <a:rPr lang="en-US" dirty="0" smtClean="0"/>
              <a:t>names.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43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3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55650"/>
            <a:ext cx="85344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12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3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79400"/>
            <a:ext cx="8483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55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39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84836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9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8555" y="1443593"/>
            <a:ext cx="55117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inzel Decorative Black"/>
                <a:cs typeface="Cinzel Decorative Black"/>
              </a:rPr>
              <a:t>Implicit </a:t>
            </a:r>
            <a:r>
              <a:rPr lang="en-US" sz="2400" dirty="0" smtClean="0">
                <a:latin typeface="Cinzel Decorative Black"/>
                <a:cs typeface="Cinzel Decorative Black"/>
              </a:rPr>
              <a:t>Search</a:t>
            </a:r>
          </a:p>
          <a:p>
            <a:endParaRPr lang="en-US" sz="2400" dirty="0">
              <a:latin typeface="Cinzel Decorative Black"/>
              <a:cs typeface="Cinzel Decorative Black"/>
            </a:endParaRPr>
          </a:p>
          <a:p>
            <a:r>
              <a:rPr lang="en-US" sz="2400" dirty="0" smtClean="0">
                <a:latin typeface="Cinzel Decorative Black"/>
                <a:cs typeface="Cinzel Decorative Black"/>
              </a:rPr>
              <a:t>Use available information to suggest answers</a:t>
            </a:r>
            <a:r>
              <a:rPr lang="en-US" sz="2400" dirty="0" smtClean="0"/>
              <a:t>.</a:t>
            </a:r>
          </a:p>
          <a:p>
            <a:endParaRPr lang="en-US" dirty="0" smtClean="0"/>
          </a:p>
        </p:txBody>
      </p:sp>
      <p:pic>
        <p:nvPicPr>
          <p:cNvPr id="4" name="Picture 3" descr="plat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22" y="3115733"/>
            <a:ext cx="6316062" cy="374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2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9866" y="1490133"/>
            <a:ext cx="711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Sort Overlay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>
              <a:latin typeface="Cinzel Decorative Black"/>
              <a:cs typeface="Cinzel Decorative Black"/>
            </a:endParaRPr>
          </a:p>
          <a:p>
            <a:r>
              <a:rPr lang="en-US" dirty="0"/>
              <a:t>The Sort Overlay pattern is a good alternative to Onscreen </a:t>
            </a:r>
            <a:r>
              <a:rPr lang="en-US" dirty="0" smtClean="0"/>
              <a:t>Sort. </a:t>
            </a:r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doesn’t take up valuable screen real estate or force a truncated label when a longer, more explicit one would work </a:t>
            </a:r>
            <a:r>
              <a:rPr lang="en-US" dirty="0" smtClean="0"/>
              <a:t>better. 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user can </a:t>
            </a:r>
            <a:r>
              <a:rPr lang="en-US" dirty="0" smtClean="0"/>
              <a:t>initiate </a:t>
            </a:r>
            <a:r>
              <a:rPr lang="en-US" dirty="0"/>
              <a:t>the overlay by tapping a sort label or icon, and it can be placed at the top, middle, or bottom of the results </a:t>
            </a:r>
            <a:r>
              <a:rPr lang="en-US" dirty="0" smtClean="0"/>
              <a:t>screen.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970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300" y="420469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Sort Overlay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/>
          </a:p>
        </p:txBody>
      </p:sp>
      <p:pic>
        <p:nvPicPr>
          <p:cNvPr id="3" name="Picture 2" descr="Screen Shot 2014-11-10 at 3.40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914400"/>
            <a:ext cx="8445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36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41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022350"/>
            <a:ext cx="8483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56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42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5" y="0"/>
            <a:ext cx="7752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6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0000" y="1490134"/>
            <a:ext cx="6959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Sort Form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>
              <a:latin typeface="Cinzel Decorative Black"/>
              <a:cs typeface="Cinzel Decorative Black"/>
            </a:endParaRPr>
          </a:p>
          <a:p>
            <a:r>
              <a:rPr lang="en-US" dirty="0"/>
              <a:t>The Sort Form may require more effort from the user, who must open the form, select an option, and potentially tap “done,” “apply,” or “back .”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73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100" y="762001"/>
            <a:ext cx="271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Sort Form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/>
          </a:p>
        </p:txBody>
      </p:sp>
      <p:pic>
        <p:nvPicPr>
          <p:cNvPr id="3" name="Picture 2" descr="Screen Shot 2014-11-10 at 3.4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26" y="0"/>
            <a:ext cx="7805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61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4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75" y="0"/>
            <a:ext cx="779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6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44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6" y="0"/>
            <a:ext cx="8410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77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4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90500"/>
            <a:ext cx="83566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90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52" y="0"/>
            <a:ext cx="8219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8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00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9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06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900" y="1435100"/>
            <a:ext cx="7150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Filter Patterns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 smtClean="0">
              <a:latin typeface="Cinzel Decorative Black"/>
              <a:cs typeface="Cinzel Decorative Black"/>
            </a:endParaRPr>
          </a:p>
          <a:p>
            <a:r>
              <a:rPr lang="en-US" dirty="0"/>
              <a:t>Large sets of data can be so unwieldy as to be almost </a:t>
            </a:r>
            <a:r>
              <a:rPr lang="en-US" dirty="0" smtClean="0"/>
              <a:t>useless. </a:t>
            </a:r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make sense of them, users often need to filter, or refine, the </a:t>
            </a:r>
            <a:r>
              <a:rPr lang="en-US" dirty="0" smtClean="0"/>
              <a:t>results. </a:t>
            </a:r>
            <a:r>
              <a:rPr lang="en-US" dirty="0"/>
              <a:t>Filters let users select criteria to reduce data sets to their most manageable, relevant </a:t>
            </a:r>
            <a:r>
              <a:rPr lang="en-US" dirty="0" smtClean="0"/>
              <a:t>results. </a:t>
            </a:r>
          </a:p>
          <a:p>
            <a:endParaRPr lang="en-US" dirty="0"/>
          </a:p>
          <a:p>
            <a:r>
              <a:rPr lang="en-US" dirty="0" smtClean="0"/>
              <a:t>Common </a:t>
            </a:r>
            <a:r>
              <a:rPr lang="en-US" dirty="0"/>
              <a:t>filtering patterns include: </a:t>
            </a:r>
            <a:endParaRPr lang="en-US" dirty="0" smtClean="0"/>
          </a:p>
          <a:p>
            <a:r>
              <a:rPr lang="en-US" dirty="0" smtClean="0"/>
              <a:t>  Onscreen </a:t>
            </a:r>
            <a:r>
              <a:rPr lang="en-US" dirty="0"/>
              <a:t>Filter 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FilterOverlay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  </a:t>
            </a:r>
            <a:r>
              <a:rPr lang="en-US" dirty="0" err="1" smtClean="0"/>
              <a:t>FilterForm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  </a:t>
            </a:r>
            <a:r>
              <a:rPr lang="en-US" dirty="0" err="1" smtClean="0"/>
              <a:t>FilterDrawer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  Gesture</a:t>
            </a:r>
            <a:r>
              <a:rPr lang="en-US" dirty="0"/>
              <a:t>-Based Filtering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66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48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383366"/>
            <a:ext cx="6972300" cy="60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3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49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5" y="0"/>
            <a:ext cx="7871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9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400" y="1587500"/>
            <a:ext cx="71247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Filter Overlay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 smtClean="0"/>
          </a:p>
          <a:p>
            <a:r>
              <a:rPr lang="en-US" dirty="0"/>
              <a:t>The Filter Overlay pattern is a viable alternative to the Onscreen </a:t>
            </a:r>
            <a:r>
              <a:rPr lang="en-US" dirty="0" smtClean="0"/>
              <a:t>Filter. </a:t>
            </a:r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doesn’t take up valuable screen real estate or force a short label where a longer, more explicit one would work </a:t>
            </a:r>
            <a:r>
              <a:rPr lang="en-US" dirty="0" smtClean="0"/>
              <a:t>better. 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Overlay may be </a:t>
            </a:r>
            <a:r>
              <a:rPr lang="en-US" dirty="0" smtClean="0"/>
              <a:t>initiated </a:t>
            </a:r>
            <a:r>
              <a:rPr lang="en-US" dirty="0"/>
              <a:t>from a Filter or Refine label, or icons that clearly depict the </a:t>
            </a:r>
            <a:r>
              <a:rPr lang="en-US" dirty="0" smtClean="0"/>
              <a:t>filtering </a:t>
            </a:r>
            <a:r>
              <a:rPr lang="en-US" dirty="0"/>
              <a:t>criteria that can be </a:t>
            </a:r>
            <a:r>
              <a:rPr lang="en-US" dirty="0" smtClean="0"/>
              <a:t>applied.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90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51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5" y="0"/>
            <a:ext cx="7784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87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51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9" y="0"/>
            <a:ext cx="7866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052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53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889000"/>
            <a:ext cx="8724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38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52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908050"/>
            <a:ext cx="87884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139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3366" y="1540933"/>
            <a:ext cx="7234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Filter Form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 smtClean="0">
              <a:latin typeface="Cinzel Decorative Black"/>
              <a:cs typeface="Cinzel Decorative Black"/>
            </a:endParaRPr>
          </a:p>
          <a:p>
            <a:r>
              <a:rPr lang="en-US" dirty="0"/>
              <a:t>The Filter Form also requires more effort from the user, who must open the form, select one or more options, and explicitly “apply” </a:t>
            </a:r>
            <a:r>
              <a:rPr lang="en-US" dirty="0" smtClean="0"/>
              <a:t>them. </a:t>
            </a:r>
          </a:p>
          <a:p>
            <a:endParaRPr lang="en-US" dirty="0"/>
          </a:p>
          <a:p>
            <a:r>
              <a:rPr lang="en-US" dirty="0" smtClean="0"/>
              <a:t>Filter </a:t>
            </a:r>
            <a:r>
              <a:rPr lang="en-US" dirty="0"/>
              <a:t>Forms might be the best fit where you have a large number of filter options that lend themselves to being grouped </a:t>
            </a:r>
            <a:r>
              <a:rPr lang="en-US" dirty="0" smtClean="0"/>
              <a:t>visually.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1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54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558800"/>
            <a:ext cx="8724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13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1-11 at 8.0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20"/>
            <a:ext cx="9144000" cy="57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66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56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313"/>
            <a:ext cx="9144000" cy="44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36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56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772"/>
            <a:ext cx="9144000" cy="49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84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1700" y="1422400"/>
            <a:ext cx="7073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Filter Drawer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 smtClean="0">
              <a:latin typeface="Cinzel Decorative Black"/>
              <a:cs typeface="Cinzel Decorative Black"/>
            </a:endParaRPr>
          </a:p>
          <a:p>
            <a:r>
              <a:rPr lang="en-US" dirty="0"/>
              <a:t>The Filter Drawer is very similar in some ways to both the Filter Overlay and the Filter </a:t>
            </a:r>
            <a:r>
              <a:rPr lang="en-US" dirty="0" smtClean="0"/>
              <a:t>Form. </a:t>
            </a:r>
            <a:r>
              <a:rPr lang="en-US" dirty="0"/>
              <a:t>Like the Overlay and Form, it requires an extra tap of “apply” or “done” to get the filtered </a:t>
            </a:r>
            <a:r>
              <a:rPr lang="en-US" dirty="0" smtClean="0"/>
              <a:t>results.</a:t>
            </a:r>
          </a:p>
          <a:p>
            <a:endParaRPr lang="en-US" dirty="0"/>
          </a:p>
          <a:p>
            <a:r>
              <a:rPr lang="en-US" dirty="0" smtClean="0"/>
              <a:t>Its </a:t>
            </a:r>
            <a:r>
              <a:rPr lang="en-US" dirty="0"/>
              <a:t>main distinction is that it appears to slide out from the current screen, thus allowing the user to stay in context with the search results being </a:t>
            </a:r>
            <a:r>
              <a:rPr lang="en-US" dirty="0" smtClean="0"/>
              <a:t>refined. </a:t>
            </a:r>
            <a:r>
              <a:rPr lang="en-US" dirty="0"/>
              <a:t>Ideally, the Filter Drawer will reveal a glimpse of the results behind </a:t>
            </a:r>
            <a:r>
              <a:rPr lang="en-US" dirty="0" smtClean="0"/>
              <a:t>it.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5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57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876300"/>
            <a:ext cx="8737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58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792"/>
            <a:ext cx="9144000" cy="52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87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666" y="1866900"/>
            <a:ext cx="7509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nzel Decorative Black"/>
                <a:cs typeface="Cinzel Decorative Black"/>
              </a:rPr>
              <a:t>Gesture-Based Filtering </a:t>
            </a:r>
            <a:endParaRPr lang="en-US" dirty="0" smtClean="0">
              <a:latin typeface="Cinzel Decorative Black"/>
              <a:cs typeface="Cinzel Decorative Black"/>
            </a:endParaRPr>
          </a:p>
          <a:p>
            <a:endParaRPr lang="en-US" dirty="0" smtClean="0">
              <a:latin typeface="Cinzel Decorative Black"/>
              <a:cs typeface="Cinzel Decorative Black"/>
            </a:endParaRPr>
          </a:p>
          <a:p>
            <a:r>
              <a:rPr lang="en-US" dirty="0"/>
              <a:t>Pinch, zoom, and pan gestures can be used for filtering results whose relevance is dependent on location, as on a map, chart, or </a:t>
            </a:r>
            <a:r>
              <a:rPr lang="en-US" dirty="0" smtClean="0"/>
              <a:t>graph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4331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4.0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77800"/>
            <a:ext cx="5880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06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4.00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714936"/>
            <a:ext cx="6591300" cy="54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03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2" y="0"/>
            <a:ext cx="7816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1-10 at 3.05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8" y="0"/>
            <a:ext cx="7898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37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3949</Words>
  <Application>Microsoft Macintosh PowerPoint</Application>
  <PresentationFormat>On-screen Show (4:3)</PresentationFormat>
  <Paragraphs>414</Paragraphs>
  <Slides>77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Goliwas</dc:creator>
  <cp:lastModifiedBy>Ben Goliwas</cp:lastModifiedBy>
  <cp:revision>12</cp:revision>
  <dcterms:created xsi:type="dcterms:W3CDTF">2014-11-10T18:41:03Z</dcterms:created>
  <dcterms:modified xsi:type="dcterms:W3CDTF">2014-11-11T13:27:55Z</dcterms:modified>
</cp:coreProperties>
</file>